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395_D90F6CAA.xml" ContentType="application/vnd.ms-powerpoint.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
  </p:notesMasterIdLst>
  <p:sldIdLst>
    <p:sldId id="256" r:id="rId2"/>
    <p:sldId id="259" r:id="rId3"/>
    <p:sldId id="283" r:id="rId4"/>
    <p:sldId id="919" r:id="rId5"/>
    <p:sldId id="917" r:id="rId6"/>
    <p:sldId id="920" r:id="rId7"/>
    <p:sldId id="270"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D7EC4A1-98B9-01E6-8BB6-800A1CBD6C15}" name="Joycelyn NG (SFA)" initials="JN" userId="S::Joycelyn_NG@sfa.gov.sg::4aaa5917-6e80-424a-b165-69b911b2a80e" providerId="AD"/>
  <p188:author id="{C1ACB8CE-8232-8575-EDB6-BF9FB5EC8604}" name="Felicia " initials="FL" userId="Felicia " providerId="None"/>
  <p188:author id="{3A8575DB-9862-C357-E870-162F2ECBC7DF}" name="Felicia" initials="FL" userId="Felicia" providerId="None"/>
  <p188:author id="{C5A7A2E4-DDA7-3957-12AE-BB5F5D3BFEF1}" name="Augustine PANG (SFA)" initials="AP" userId="S::Augustine_PANG@sfa.gov.sg::9b7f9da7-bdbf-4f02-afde-da219ba03dc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anna YEO (SFA)" initials="JY(" lastIdx="1" clrIdx="0">
    <p:extLst>
      <p:ext uri="{19B8F6BF-5375-455C-9EA6-DF929625EA0E}">
        <p15:presenceInfo xmlns:p15="http://schemas.microsoft.com/office/powerpoint/2012/main" userId="Joanna YEO (SFA)" providerId="None"/>
      </p:ext>
    </p:extLst>
  </p:cmAuthor>
  <p:cmAuthor id="2" name="Wendy TAN (SFA)" initials="WT(" lastIdx="10" clrIdx="1">
    <p:extLst>
      <p:ext uri="{19B8F6BF-5375-455C-9EA6-DF929625EA0E}">
        <p15:presenceInfo xmlns:p15="http://schemas.microsoft.com/office/powerpoint/2012/main" userId="Wendy TAN (SFA)" providerId="None"/>
      </p:ext>
    </p:extLst>
  </p:cmAuthor>
  <p:cmAuthor id="3" name="FL" initials="FL" lastIdx="8" clrIdx="2">
    <p:extLst>
      <p:ext uri="{19B8F6BF-5375-455C-9EA6-DF929625EA0E}">
        <p15:presenceInfo xmlns:p15="http://schemas.microsoft.com/office/powerpoint/2012/main" userId="FL" providerId="None"/>
      </p:ext>
    </p:extLst>
  </p:cmAuthor>
  <p:cmAuthor id="4" name="Joycelyn NG (SFA)" initials="JN(" lastIdx="3" clrIdx="3">
    <p:extLst>
      <p:ext uri="{19B8F6BF-5375-455C-9EA6-DF929625EA0E}">
        <p15:presenceInfo xmlns:p15="http://schemas.microsoft.com/office/powerpoint/2012/main" userId="S-1-5-21-1216582894-834684500-1334827815-61752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CBAD"/>
    <a:srgbClr val="F9F7EF"/>
    <a:srgbClr val="ED7D31"/>
    <a:srgbClr val="FF66CC"/>
    <a:srgbClr val="6666FF"/>
    <a:srgbClr val="33CC33"/>
    <a:srgbClr val="FF1F1F"/>
    <a:srgbClr val="99FFCC"/>
    <a:srgbClr val="FFFFFF"/>
    <a:srgbClr val="FF741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50" autoAdjust="0"/>
    <p:restoredTop sz="92165" autoAdjust="0"/>
  </p:normalViewPr>
  <p:slideViewPr>
    <p:cSldViewPr snapToGrid="0">
      <p:cViewPr varScale="1">
        <p:scale>
          <a:sx n="59" d="100"/>
          <a:sy n="59" d="100"/>
        </p:scale>
        <p:origin x="84" y="31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8/10/relationships/authors" Target="authors.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comments/modernComment_395_D90F6CAA.xml><?xml version="1.0" encoding="utf-8"?>
<p188:cmLst xmlns:a="http://schemas.openxmlformats.org/drawingml/2006/main" xmlns:r="http://schemas.openxmlformats.org/officeDocument/2006/relationships" xmlns:p188="http://schemas.microsoft.com/office/powerpoint/2018/8/main">
  <p188:cm id="{0DE22E63-30E8-45BB-84CD-981494829BE3}" authorId="{AD7EC4A1-98B9-01E6-8BB6-800A1CBD6C15}" created="2026-02-12T11:08:39.328">
    <ac:txMkLst xmlns:ac="http://schemas.microsoft.com/office/drawing/2013/main/command">
      <pc:docMk xmlns:pc="http://schemas.microsoft.com/office/powerpoint/2013/main/command"/>
      <pc:sldMk xmlns:pc="http://schemas.microsoft.com/office/powerpoint/2013/main/command" cId="3641666730" sldId="917"/>
      <ac:spMk id="23" creationId="{E70696EA-1C17-4CBB-BB0F-328AD84B712D}"/>
      <ac:txMk cp="43" len="18">
        <ac:context len="194" hash="408835124"/>
      </ac:txMk>
    </ac:txMkLst>
    <p188:pos x="8073576" y="294642"/>
    <p188:replyLst>
      <p188:reply id="{FD724611-B17F-459F-A4F0-000158721768}" authorId="{C5A7A2E4-DDA7-3957-12AE-BB5F5D3BFEF1}" created="2026-02-12T11:17:06.213">
        <p188:txBody>
          <a:bodyPr/>
          <a:lstStyle/>
          <a:p>
            <a:r>
              <a:rPr lang="en-SG"/>
              <a:t>This is purely for presentation so there is no hyperlink, I have also confirmed this with the original deck. I removed the highlights.</a:t>
            </a:r>
          </a:p>
        </p188:txBody>
      </p188:reply>
    </p188:replyLst>
    <p188:txBody>
      <a:bodyPr/>
      <a:lstStyle/>
      <a:p>
        <a:r>
          <a:rPr lang="en-SG"/>
          <a:t>Why is this in blue text? Is there supposed to be a hyperlink or? Is this deck made available to the preschools or purely for presentation?</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2195D0-9D4F-46D3-AD05-80FEF6CF820B}" type="datetimeFigureOut">
              <a:rPr lang="en-US" smtClean="0"/>
              <a:t>2/13/2026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747E16-0BFD-4358-8463-73574A9A4D8D}" type="slidenum">
              <a:rPr lang="en-US" smtClean="0"/>
              <a:t>‹#›</a:t>
            </a:fld>
            <a:endParaRPr lang="en-US"/>
          </a:p>
        </p:txBody>
      </p:sp>
    </p:spTree>
    <p:extLst>
      <p:ext uri="{BB962C8B-B14F-4D97-AF65-F5344CB8AC3E}">
        <p14:creationId xmlns:p14="http://schemas.microsoft.com/office/powerpoint/2010/main" val="3345514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5747E16-0BFD-4358-8463-73574A9A4D8D}" type="slidenum">
              <a:rPr lang="en-US" smtClean="0"/>
              <a:t>1</a:t>
            </a:fld>
            <a:endParaRPr lang="en-US"/>
          </a:p>
        </p:txBody>
      </p:sp>
    </p:spTree>
    <p:extLst>
      <p:ext uri="{BB962C8B-B14F-4D97-AF65-F5344CB8AC3E}">
        <p14:creationId xmlns:p14="http://schemas.microsoft.com/office/powerpoint/2010/main" val="866716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dirty="0"/>
          </a:p>
        </p:txBody>
      </p:sp>
      <p:sp>
        <p:nvSpPr>
          <p:cNvPr id="19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068C7C80-ED30-4C6F-91AB-849A480A725E}" type="slidenum">
              <a:rPr lang="en-SG" altLang="en-US"/>
              <a:pPr/>
              <a:t>2</a:t>
            </a:fld>
            <a:endParaRPr lang="en-SG" altLang="en-US" dirty="0"/>
          </a:p>
        </p:txBody>
      </p:sp>
    </p:spTree>
    <p:extLst>
      <p:ext uri="{BB962C8B-B14F-4D97-AF65-F5344CB8AC3E}">
        <p14:creationId xmlns:p14="http://schemas.microsoft.com/office/powerpoint/2010/main" val="1865161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Tx/>
              <a:buNone/>
            </a:pPr>
            <a:endParaRPr lang="en-SG" dirty="0"/>
          </a:p>
        </p:txBody>
      </p:sp>
      <p:sp>
        <p:nvSpPr>
          <p:cNvPr id="4" name="Slide Number Placeholder 3"/>
          <p:cNvSpPr>
            <a:spLocks noGrp="1"/>
          </p:cNvSpPr>
          <p:nvPr>
            <p:ph type="sldNum" sz="quarter" idx="5"/>
          </p:nvPr>
        </p:nvSpPr>
        <p:spPr/>
        <p:txBody>
          <a:bodyPr/>
          <a:lstStyle/>
          <a:p>
            <a:fld id="{95747E16-0BFD-4358-8463-73574A9A4D8D}" type="slidenum">
              <a:rPr lang="en-US" smtClean="0"/>
              <a:t>3</a:t>
            </a:fld>
            <a:endParaRPr lang="en-US"/>
          </a:p>
        </p:txBody>
      </p:sp>
    </p:spTree>
    <p:extLst>
      <p:ext uri="{BB962C8B-B14F-4D97-AF65-F5344CB8AC3E}">
        <p14:creationId xmlns:p14="http://schemas.microsoft.com/office/powerpoint/2010/main" val="25545796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95747E16-0BFD-4358-8463-73574A9A4D8D}" type="slidenum">
              <a:rPr lang="en-US" smtClean="0"/>
              <a:t>4</a:t>
            </a:fld>
            <a:endParaRPr lang="en-US"/>
          </a:p>
        </p:txBody>
      </p:sp>
    </p:spTree>
    <p:extLst>
      <p:ext uri="{BB962C8B-B14F-4D97-AF65-F5344CB8AC3E}">
        <p14:creationId xmlns:p14="http://schemas.microsoft.com/office/powerpoint/2010/main" val="17496023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95747E16-0BFD-4358-8463-73574A9A4D8D}" type="slidenum">
              <a:rPr lang="en-US" smtClean="0"/>
              <a:t>5</a:t>
            </a:fld>
            <a:endParaRPr lang="en-US"/>
          </a:p>
        </p:txBody>
      </p:sp>
    </p:spTree>
    <p:extLst>
      <p:ext uri="{BB962C8B-B14F-4D97-AF65-F5344CB8AC3E}">
        <p14:creationId xmlns:p14="http://schemas.microsoft.com/office/powerpoint/2010/main" val="3101820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SG" dirty="0"/>
          </a:p>
        </p:txBody>
      </p:sp>
      <p:sp>
        <p:nvSpPr>
          <p:cNvPr id="4" name="Slide Number Placeholder 3"/>
          <p:cNvSpPr>
            <a:spLocks noGrp="1"/>
          </p:cNvSpPr>
          <p:nvPr>
            <p:ph type="sldNum" sz="quarter" idx="5"/>
          </p:nvPr>
        </p:nvSpPr>
        <p:spPr/>
        <p:txBody>
          <a:bodyPr/>
          <a:lstStyle/>
          <a:p>
            <a:fld id="{95747E16-0BFD-4358-8463-73574A9A4D8D}" type="slidenum">
              <a:rPr lang="en-US" smtClean="0"/>
              <a:t>6</a:t>
            </a:fld>
            <a:endParaRPr lang="en-US"/>
          </a:p>
        </p:txBody>
      </p:sp>
    </p:spTree>
    <p:extLst>
      <p:ext uri="{BB962C8B-B14F-4D97-AF65-F5344CB8AC3E}">
        <p14:creationId xmlns:p14="http://schemas.microsoft.com/office/powerpoint/2010/main" val="37187304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95747E16-0BFD-4358-8463-73574A9A4D8D}" type="slidenum">
              <a:rPr lang="en-US" smtClean="0"/>
              <a:t>7</a:t>
            </a:fld>
            <a:endParaRPr lang="en-US"/>
          </a:p>
        </p:txBody>
      </p:sp>
    </p:spTree>
    <p:extLst>
      <p:ext uri="{BB962C8B-B14F-4D97-AF65-F5344CB8AC3E}">
        <p14:creationId xmlns:p14="http://schemas.microsoft.com/office/powerpoint/2010/main" val="28386231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r>
              <a:rPr lang="en-US"/>
              <a:t>ECAS Lesson 3: Our Singapore Food Story </a:t>
            </a:r>
            <a:endParaRPr lang="en-SG" dirty="0"/>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endParaRPr lang="en-SG" dirty="0"/>
          </a:p>
        </p:txBody>
      </p:sp>
    </p:spTree>
    <p:extLst>
      <p:ext uri="{BB962C8B-B14F-4D97-AF65-F5344CB8AC3E}">
        <p14:creationId xmlns:p14="http://schemas.microsoft.com/office/powerpoint/2010/main" val="15994411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F85806-A289-4B3B-8F0F-35B2F375D786}" type="datetimeFigureOut">
              <a:rPr lang="en-SG" smtClean="0"/>
              <a:t>13/2/2026</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8D05A3BC-04B7-45B5-86CB-2400F5014D5C}" type="slidenum">
              <a:rPr lang="en-SG" smtClean="0"/>
              <a:t>‹#›</a:t>
            </a:fld>
            <a:endParaRPr lang="en-SG"/>
          </a:p>
        </p:txBody>
      </p:sp>
    </p:spTree>
    <p:extLst>
      <p:ext uri="{BB962C8B-B14F-4D97-AF65-F5344CB8AC3E}">
        <p14:creationId xmlns:p14="http://schemas.microsoft.com/office/powerpoint/2010/main" val="3333519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F85806-A289-4B3B-8F0F-35B2F375D786}" type="datetimeFigureOut">
              <a:rPr lang="en-SG" smtClean="0"/>
              <a:t>13/2/2026</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8D05A3BC-04B7-45B5-86CB-2400F5014D5C}" type="slidenum">
              <a:rPr lang="en-SG" smtClean="0"/>
              <a:t>‹#›</a:t>
            </a:fld>
            <a:endParaRPr lang="en-SG"/>
          </a:p>
        </p:txBody>
      </p:sp>
    </p:spTree>
    <p:extLst>
      <p:ext uri="{BB962C8B-B14F-4D97-AF65-F5344CB8AC3E}">
        <p14:creationId xmlns:p14="http://schemas.microsoft.com/office/powerpoint/2010/main" val="1629116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F85806-A289-4B3B-8F0F-35B2F375D786}" type="datetimeFigureOut">
              <a:rPr lang="en-SG" smtClean="0"/>
              <a:t>13/2/2026</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8D05A3BC-04B7-45B5-86CB-2400F5014D5C}" type="slidenum">
              <a:rPr lang="en-SG" smtClean="0"/>
              <a:t>‹#›</a:t>
            </a:fld>
            <a:endParaRPr lang="en-SG"/>
          </a:p>
        </p:txBody>
      </p:sp>
      <p:pic>
        <p:nvPicPr>
          <p:cNvPr id="8" name="Picture 7">
            <a:extLst>
              <a:ext uri="{FF2B5EF4-FFF2-40B4-BE49-F238E27FC236}">
                <a16:creationId xmlns:a16="http://schemas.microsoft.com/office/drawing/2014/main" id="{02A1F52F-D99D-4043-A378-B23564B276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3197" y="5923162"/>
            <a:ext cx="1766692" cy="822960"/>
          </a:xfrm>
          <a:prstGeom prst="rect">
            <a:avLst/>
          </a:prstGeom>
        </p:spPr>
      </p:pic>
    </p:spTree>
    <p:extLst>
      <p:ext uri="{BB962C8B-B14F-4D97-AF65-F5344CB8AC3E}">
        <p14:creationId xmlns:p14="http://schemas.microsoft.com/office/powerpoint/2010/main" val="822595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1F85806-A289-4B3B-8F0F-35B2F375D786}" type="datetimeFigureOut">
              <a:rPr lang="en-SG" smtClean="0"/>
              <a:t>13/2/2026</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8D05A3BC-04B7-45B5-86CB-2400F5014D5C}" type="slidenum">
              <a:rPr lang="en-SG" smtClean="0"/>
              <a:t>‹#›</a:t>
            </a:fld>
            <a:endParaRPr lang="en-SG"/>
          </a:p>
        </p:txBody>
      </p:sp>
      <p:pic>
        <p:nvPicPr>
          <p:cNvPr id="10" name="Picture 9">
            <a:extLst>
              <a:ext uri="{FF2B5EF4-FFF2-40B4-BE49-F238E27FC236}">
                <a16:creationId xmlns:a16="http://schemas.microsoft.com/office/drawing/2014/main" id="{03F9DF23-8E6E-43A2-A3EF-023EA98BE5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3197" y="5923162"/>
            <a:ext cx="1766692" cy="822960"/>
          </a:xfrm>
          <a:prstGeom prst="rect">
            <a:avLst/>
          </a:prstGeom>
        </p:spPr>
      </p:pic>
    </p:spTree>
    <p:extLst>
      <p:ext uri="{BB962C8B-B14F-4D97-AF65-F5344CB8AC3E}">
        <p14:creationId xmlns:p14="http://schemas.microsoft.com/office/powerpoint/2010/main" val="36315216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1F85806-A289-4B3B-8F0F-35B2F375D786}" type="datetimeFigureOut">
              <a:rPr lang="en-SG" smtClean="0"/>
              <a:t>13/2/2026</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endParaRPr lang="en-SG" dirty="0"/>
          </a:p>
        </p:txBody>
      </p:sp>
    </p:spTree>
    <p:extLst>
      <p:ext uri="{BB962C8B-B14F-4D97-AF65-F5344CB8AC3E}">
        <p14:creationId xmlns:p14="http://schemas.microsoft.com/office/powerpoint/2010/main" val="9063212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1F85806-A289-4B3B-8F0F-35B2F375D786}" type="datetimeFigureOut">
              <a:rPr lang="en-SG" smtClean="0"/>
              <a:t>13/2/2026</a:t>
            </a:fld>
            <a:endParaRPr lang="en-SG"/>
          </a:p>
        </p:txBody>
      </p:sp>
      <p:sp>
        <p:nvSpPr>
          <p:cNvPr id="8" name="Footer Placeholder 7"/>
          <p:cNvSpPr>
            <a:spLocks noGrp="1"/>
          </p:cNvSpPr>
          <p:nvPr>
            <p:ph type="ftr" sz="quarter" idx="11"/>
          </p:nvPr>
        </p:nvSpPr>
        <p:spPr/>
        <p:txBody>
          <a:bodyPr/>
          <a:lstStyle/>
          <a:p>
            <a:endParaRPr lang="en-SG"/>
          </a:p>
        </p:txBody>
      </p:sp>
      <p:sp>
        <p:nvSpPr>
          <p:cNvPr id="9" name="Slide Number Placeholder 8"/>
          <p:cNvSpPr>
            <a:spLocks noGrp="1"/>
          </p:cNvSpPr>
          <p:nvPr>
            <p:ph type="sldNum" sz="quarter" idx="12"/>
          </p:nvPr>
        </p:nvSpPr>
        <p:spPr/>
        <p:txBody>
          <a:bodyPr/>
          <a:lstStyle/>
          <a:p>
            <a:fld id="{8D05A3BC-04B7-45B5-86CB-2400F5014D5C}" type="slidenum">
              <a:rPr lang="en-SG" smtClean="0"/>
              <a:t>‹#›</a:t>
            </a:fld>
            <a:endParaRPr lang="en-SG"/>
          </a:p>
        </p:txBody>
      </p:sp>
    </p:spTree>
    <p:extLst>
      <p:ext uri="{BB962C8B-B14F-4D97-AF65-F5344CB8AC3E}">
        <p14:creationId xmlns:p14="http://schemas.microsoft.com/office/powerpoint/2010/main" val="9088664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1F85806-A289-4B3B-8F0F-35B2F375D786}" type="datetimeFigureOut">
              <a:rPr lang="en-SG" smtClean="0"/>
              <a:t>13/2/2026</a:t>
            </a:fld>
            <a:endParaRPr lang="en-SG"/>
          </a:p>
        </p:txBody>
      </p:sp>
      <p:sp>
        <p:nvSpPr>
          <p:cNvPr id="4" name="Footer Placeholder 3"/>
          <p:cNvSpPr>
            <a:spLocks noGrp="1"/>
          </p:cNvSpPr>
          <p:nvPr>
            <p:ph type="ftr" sz="quarter" idx="11"/>
          </p:nvPr>
        </p:nvSpPr>
        <p:spPr/>
        <p:txBody>
          <a:bodyPr/>
          <a:lstStyle/>
          <a:p>
            <a:endParaRPr lang="en-SG"/>
          </a:p>
        </p:txBody>
      </p:sp>
      <p:sp>
        <p:nvSpPr>
          <p:cNvPr id="5" name="Slide Number Placeholder 4"/>
          <p:cNvSpPr>
            <a:spLocks noGrp="1"/>
          </p:cNvSpPr>
          <p:nvPr>
            <p:ph type="sldNum" sz="quarter" idx="12"/>
          </p:nvPr>
        </p:nvSpPr>
        <p:spPr/>
        <p:txBody>
          <a:bodyPr/>
          <a:lstStyle/>
          <a:p>
            <a:fld id="{8D05A3BC-04B7-45B5-86CB-2400F5014D5C}" type="slidenum">
              <a:rPr lang="en-SG" smtClean="0"/>
              <a:t>‹#›</a:t>
            </a:fld>
            <a:endParaRPr lang="en-SG"/>
          </a:p>
        </p:txBody>
      </p:sp>
      <p:pic>
        <p:nvPicPr>
          <p:cNvPr id="9" name="Picture 8">
            <a:extLst>
              <a:ext uri="{FF2B5EF4-FFF2-40B4-BE49-F238E27FC236}">
                <a16:creationId xmlns:a16="http://schemas.microsoft.com/office/drawing/2014/main" id="{B35FBC2C-5723-4DB5-9B5F-03D301947C7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3197" y="5923162"/>
            <a:ext cx="1766692" cy="822960"/>
          </a:xfrm>
          <a:prstGeom prst="rect">
            <a:avLst/>
          </a:prstGeom>
        </p:spPr>
      </p:pic>
    </p:spTree>
    <p:extLst>
      <p:ext uri="{BB962C8B-B14F-4D97-AF65-F5344CB8AC3E}">
        <p14:creationId xmlns:p14="http://schemas.microsoft.com/office/powerpoint/2010/main" val="3745423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F85806-A289-4B3B-8F0F-35B2F375D786}" type="datetimeFigureOut">
              <a:rPr lang="en-SG" smtClean="0"/>
              <a:t>13/2/2026</a:t>
            </a:fld>
            <a:endParaRPr lang="en-SG"/>
          </a:p>
        </p:txBody>
      </p:sp>
      <p:sp>
        <p:nvSpPr>
          <p:cNvPr id="3" name="Footer Placeholder 2"/>
          <p:cNvSpPr>
            <a:spLocks noGrp="1"/>
          </p:cNvSpPr>
          <p:nvPr>
            <p:ph type="ftr" sz="quarter" idx="11"/>
          </p:nvPr>
        </p:nvSpPr>
        <p:spPr/>
        <p:txBody>
          <a:bodyPr/>
          <a:lstStyle/>
          <a:p>
            <a:endParaRPr lang="en-SG"/>
          </a:p>
        </p:txBody>
      </p:sp>
      <p:sp>
        <p:nvSpPr>
          <p:cNvPr id="4" name="Slide Number Placeholder 3"/>
          <p:cNvSpPr>
            <a:spLocks noGrp="1"/>
          </p:cNvSpPr>
          <p:nvPr>
            <p:ph type="sldNum" sz="quarter" idx="12"/>
          </p:nvPr>
        </p:nvSpPr>
        <p:spPr/>
        <p:txBody>
          <a:bodyPr/>
          <a:lstStyle/>
          <a:p>
            <a:fld id="{8D05A3BC-04B7-45B5-86CB-2400F5014D5C}" type="slidenum">
              <a:rPr lang="en-SG" smtClean="0"/>
              <a:t>‹#›</a:t>
            </a:fld>
            <a:endParaRPr lang="en-SG"/>
          </a:p>
        </p:txBody>
      </p:sp>
      <p:pic>
        <p:nvPicPr>
          <p:cNvPr id="8" name="Picture 7">
            <a:extLst>
              <a:ext uri="{FF2B5EF4-FFF2-40B4-BE49-F238E27FC236}">
                <a16:creationId xmlns:a16="http://schemas.microsoft.com/office/drawing/2014/main" id="{960A5C29-EC91-4076-AC8F-39B847E1847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3197" y="5923162"/>
            <a:ext cx="1766692" cy="822960"/>
          </a:xfrm>
          <a:prstGeom prst="rect">
            <a:avLst/>
          </a:prstGeom>
        </p:spPr>
      </p:pic>
    </p:spTree>
    <p:extLst>
      <p:ext uri="{BB962C8B-B14F-4D97-AF65-F5344CB8AC3E}">
        <p14:creationId xmlns:p14="http://schemas.microsoft.com/office/powerpoint/2010/main" val="21948325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1F85806-A289-4B3B-8F0F-35B2F375D786}" type="datetimeFigureOut">
              <a:rPr lang="en-SG" smtClean="0"/>
              <a:t>13/2/2026</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8D05A3BC-04B7-45B5-86CB-2400F5014D5C}" type="slidenum">
              <a:rPr lang="en-SG" smtClean="0"/>
              <a:t>‹#›</a:t>
            </a:fld>
            <a:endParaRPr lang="en-SG"/>
          </a:p>
        </p:txBody>
      </p:sp>
    </p:spTree>
    <p:extLst>
      <p:ext uri="{BB962C8B-B14F-4D97-AF65-F5344CB8AC3E}">
        <p14:creationId xmlns:p14="http://schemas.microsoft.com/office/powerpoint/2010/main" val="25894074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1F85806-A289-4B3B-8F0F-35B2F375D786}" type="datetimeFigureOut">
              <a:rPr lang="en-SG" smtClean="0"/>
              <a:t>13/2/2026</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8D05A3BC-04B7-45B5-86CB-2400F5014D5C}" type="slidenum">
              <a:rPr lang="en-SG" smtClean="0"/>
              <a:t>‹#›</a:t>
            </a:fld>
            <a:endParaRPr lang="en-SG"/>
          </a:p>
        </p:txBody>
      </p:sp>
    </p:spTree>
    <p:extLst>
      <p:ext uri="{BB962C8B-B14F-4D97-AF65-F5344CB8AC3E}">
        <p14:creationId xmlns:p14="http://schemas.microsoft.com/office/powerpoint/2010/main" val="2630347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F85806-A289-4B3B-8F0F-35B2F375D786}" type="datetimeFigureOut">
              <a:rPr lang="en-SG" smtClean="0"/>
              <a:t>13/2/2026</a:t>
            </a:fld>
            <a:endParaRPr lang="en-SG"/>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05A3BC-04B7-45B5-86CB-2400F5014D5C}" type="slidenum">
              <a:rPr lang="en-SG" smtClean="0"/>
              <a:t>‹#›</a:t>
            </a:fld>
            <a:endParaRPr lang="en-SG"/>
          </a:p>
        </p:txBody>
      </p:sp>
    </p:spTree>
    <p:extLst>
      <p:ext uri="{BB962C8B-B14F-4D97-AF65-F5344CB8AC3E}">
        <p14:creationId xmlns:p14="http://schemas.microsoft.com/office/powerpoint/2010/main" val="374220536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microsoft.com/office/2018/10/relationships/comments" Target="../comments/modernComment_395_D90F6CAA.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hyperlink" Target="mailto:augustine_pang@sfa.gov.sg"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hyperlink" Target="mailto:augustine_pang@sfa.gov.sg" TargetMode="External"/><Relationship Id="rId4" Type="http://schemas.openxmlformats.org/officeDocument/2006/relationships/hyperlink" Target="http://www.sfa.gov.s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B602F0C-1809-43EA-84D2-0E21A077418B}"/>
              </a:ext>
            </a:extLst>
          </p:cNvPr>
          <p:cNvPicPr>
            <a:picLocks noChangeAspect="1"/>
          </p:cNvPicPr>
          <p:nvPr/>
        </p:nvPicPr>
        <p:blipFill>
          <a:blip r:embed="rId3"/>
          <a:stretch>
            <a:fillRect/>
          </a:stretch>
        </p:blipFill>
        <p:spPr>
          <a:xfrm>
            <a:off x="0" y="1920875"/>
            <a:ext cx="12192000" cy="3016251"/>
          </a:xfrm>
          <a:prstGeom prst="rect">
            <a:avLst/>
          </a:prstGeom>
        </p:spPr>
      </p:pic>
      <p:sp>
        <p:nvSpPr>
          <p:cNvPr id="6" name="Rectangle 13">
            <a:extLst>
              <a:ext uri="{FF2B5EF4-FFF2-40B4-BE49-F238E27FC236}">
                <a16:creationId xmlns:a16="http://schemas.microsoft.com/office/drawing/2014/main" id="{BF82F252-03F5-4905-8661-0279C38C4F07}"/>
              </a:ext>
            </a:extLst>
          </p:cNvPr>
          <p:cNvSpPr txBox="1">
            <a:spLocks noChangeArrowheads="1"/>
          </p:cNvSpPr>
          <p:nvPr/>
        </p:nvSpPr>
        <p:spPr bwMode="auto">
          <a:xfrm>
            <a:off x="0" y="5307373"/>
            <a:ext cx="12192000" cy="865187"/>
          </a:xfrm>
          <a:prstGeom prst="rect">
            <a:avLst/>
          </a:prstGeom>
          <a:noFill/>
          <a:ln>
            <a:miter lim="800000"/>
            <a:headEnd/>
            <a:tailEnd/>
          </a:ln>
        </p:spPr>
        <p:txBody>
          <a:bodyPr vert="horz" wrap="square" lIns="90989" tIns="45515" rIns="90989" bIns="45515" numCol="1" rtlCol="0" anchor="t" anchorCtr="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200" b="1" dirty="0">
                <a:latin typeface="Bradley Hand ITC" panose="03070402050302030203" pitchFamily="66" charset="0"/>
                <a:ea typeface="+mn-ea"/>
                <a:cs typeface="Arial" panose="020B0604020202020204" pitchFamily="34" charset="0"/>
              </a:rPr>
              <a:t>Together, let’s play our part in </a:t>
            </a:r>
          </a:p>
          <a:p>
            <a:pPr algn="ctr"/>
            <a:r>
              <a:rPr lang="en-US" sz="5200" b="1" dirty="0">
                <a:latin typeface="Bradley Hand ITC" panose="03070402050302030203" pitchFamily="66" charset="0"/>
                <a:ea typeface="+mn-ea"/>
                <a:cs typeface="Arial" panose="020B0604020202020204" pitchFamily="34" charset="0"/>
              </a:rPr>
              <a:t>food safety and security!</a:t>
            </a:r>
            <a:endParaRPr lang="en-GB" sz="5200" b="1" dirty="0">
              <a:latin typeface="Bradley Hand ITC" panose="03070402050302030203" pitchFamily="66" charset="0"/>
              <a:ea typeface="+mn-ea"/>
              <a:cs typeface="Arial" panose="020B0604020202020204" pitchFamily="34" charset="0"/>
            </a:endParaRPr>
          </a:p>
        </p:txBody>
      </p:sp>
      <p:pic>
        <p:nvPicPr>
          <p:cNvPr id="10" name="Picture 9">
            <a:extLst>
              <a:ext uri="{FF2B5EF4-FFF2-40B4-BE49-F238E27FC236}">
                <a16:creationId xmlns:a16="http://schemas.microsoft.com/office/drawing/2014/main" id="{F1E90ABD-9D9E-4791-9401-FDB98A8BAF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724" y="218406"/>
            <a:ext cx="3140785" cy="1463040"/>
          </a:xfrm>
          <a:prstGeom prst="rect">
            <a:avLst/>
          </a:prstGeom>
        </p:spPr>
      </p:pic>
    </p:spTree>
    <p:extLst>
      <p:ext uri="{BB962C8B-B14F-4D97-AF65-F5344CB8AC3E}">
        <p14:creationId xmlns:p14="http://schemas.microsoft.com/office/powerpoint/2010/main" val="1543462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ChangeArrowheads="1"/>
          </p:cNvSpPr>
          <p:nvPr/>
        </p:nvSpPr>
        <p:spPr bwMode="auto">
          <a:xfrm>
            <a:off x="222309" y="1382286"/>
            <a:ext cx="7162800" cy="2046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spcBef>
                <a:spcPts val="600"/>
              </a:spcBef>
            </a:pPr>
            <a:r>
              <a:rPr lang="en-SG" altLang="en-US" sz="2800" b="1" dirty="0">
                <a:solidFill>
                  <a:srgbClr val="FF6600"/>
                </a:solidFill>
                <a:latin typeface="Arial" panose="020B0604020202020204" pitchFamily="34" charset="0"/>
                <a:ea typeface="Calibri" panose="020F0502020204030204" pitchFamily="34" charset="0"/>
              </a:rPr>
              <a:t>Vision</a:t>
            </a:r>
          </a:p>
          <a:p>
            <a:pPr>
              <a:spcBef>
                <a:spcPts val="600"/>
              </a:spcBef>
            </a:pPr>
            <a:r>
              <a:rPr lang="en-SG" altLang="en-US" sz="2800" dirty="0">
                <a:solidFill>
                  <a:srgbClr val="FF6600"/>
                </a:solidFill>
                <a:latin typeface="Arial" panose="020B0604020202020204" pitchFamily="34" charset="0"/>
                <a:ea typeface="Calibri" panose="020F0502020204030204" pitchFamily="34" charset="0"/>
              </a:rPr>
              <a:t>Safe Food for All	</a:t>
            </a:r>
          </a:p>
          <a:p>
            <a:pPr>
              <a:spcBef>
                <a:spcPts val="600"/>
              </a:spcBef>
            </a:pPr>
            <a:r>
              <a:rPr lang="en-SG" altLang="en-US" sz="2800" b="1" dirty="0">
                <a:solidFill>
                  <a:srgbClr val="FF6600"/>
                </a:solidFill>
                <a:latin typeface="Arial" panose="020B0604020202020204" pitchFamily="34" charset="0"/>
                <a:ea typeface="Calibri" panose="020F0502020204030204" pitchFamily="34" charset="0"/>
              </a:rPr>
              <a:t>Mission</a:t>
            </a:r>
          </a:p>
          <a:p>
            <a:pPr>
              <a:spcBef>
                <a:spcPts val="600"/>
              </a:spcBef>
            </a:pPr>
            <a:r>
              <a:rPr lang="en-SG" altLang="en-US" sz="2800" dirty="0">
                <a:solidFill>
                  <a:srgbClr val="FF6600"/>
                </a:solidFill>
                <a:latin typeface="Arial" panose="020B0604020202020204" pitchFamily="34" charset="0"/>
                <a:ea typeface="Calibri" panose="020F0502020204030204" pitchFamily="34" charset="0"/>
              </a:rPr>
              <a:t>To ensure and secure a supply of safe food</a:t>
            </a:r>
            <a:endParaRPr lang="en-SG" altLang="en-US" sz="2800" dirty="0">
              <a:latin typeface="Arial" panose="020B0604020202020204" pitchFamily="34" charset="0"/>
              <a:ea typeface="Calibri" panose="020F0502020204030204" pitchFamily="34" charset="0"/>
            </a:endParaRPr>
          </a:p>
        </p:txBody>
      </p:sp>
      <p:pic>
        <p:nvPicPr>
          <p:cNvPr id="4097" name="Picture 5"/>
          <p:cNvPicPr>
            <a:picLocks noChangeAspect="1"/>
          </p:cNvPicPr>
          <p:nvPr/>
        </p:nvPicPr>
        <p:blipFill rotWithShape="1">
          <a:blip r:embed="rId3">
            <a:extLst>
              <a:ext uri="{28A0092B-C50C-407E-A947-70E740481C1C}">
                <a14:useLocalDpi xmlns:a14="http://schemas.microsoft.com/office/drawing/2010/main" val="0"/>
              </a:ext>
            </a:extLst>
          </a:blip>
          <a:srcRect b="7315"/>
          <a:stretch/>
        </p:blipFill>
        <p:spPr bwMode="auto">
          <a:xfrm>
            <a:off x="3267715" y="1040784"/>
            <a:ext cx="3648737" cy="1856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36024" y="3770502"/>
            <a:ext cx="9221118" cy="3046988"/>
          </a:xfrm>
          <a:prstGeom prst="rect">
            <a:avLst/>
          </a:prstGeom>
          <a:noFill/>
        </p:spPr>
        <p:txBody>
          <a:bodyPr wrap="square">
            <a:spAutoFit/>
          </a:bodyPr>
          <a:lstStyle>
            <a:lvl1pPr marL="342900" indent="-342900">
              <a:defRPr>
                <a:solidFill>
                  <a:schemeClr val="tx1"/>
                </a:solidFill>
                <a:latin typeface="Calibri" panose="020F0502020204030204" pitchFamily="34" charset="0"/>
                <a:ea typeface="MS PGothic" panose="020B0600070205080204" pitchFamily="34" charset="-128"/>
              </a:defRPr>
            </a:lvl1pPr>
            <a:lvl2pPr indent="-45720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lvl="1">
              <a:buFont typeface="Arial" panose="020B0604020202020204" pitchFamily="34" charset="0"/>
              <a:buChar char="•"/>
            </a:pPr>
            <a:r>
              <a:rPr lang="en-US" altLang="en-US" sz="2400" dirty="0">
                <a:latin typeface="+mn-lt"/>
              </a:rPr>
              <a:t>Formed on 1st April 2019</a:t>
            </a:r>
          </a:p>
          <a:p>
            <a:pPr marL="0" lvl="1" indent="0"/>
            <a:endParaRPr lang="en-US" altLang="en-US" sz="2400" dirty="0">
              <a:latin typeface="+mn-lt"/>
            </a:endParaRPr>
          </a:p>
          <a:p>
            <a:pPr lvl="1">
              <a:buFont typeface="Arial" panose="020B0604020202020204" pitchFamily="34" charset="0"/>
              <a:buChar char="•"/>
            </a:pPr>
            <a:r>
              <a:rPr lang="en-US" altLang="en-US" sz="2400" dirty="0">
                <a:latin typeface="+mn-lt"/>
              </a:rPr>
              <a:t>Brings together all food-related resources and capabilities for holistic management of the food industry “from farm to fork”.</a:t>
            </a:r>
          </a:p>
          <a:p>
            <a:pPr lvl="1">
              <a:buFont typeface="Arial" panose="020B0604020202020204" pitchFamily="34" charset="0"/>
              <a:buChar char="•"/>
            </a:pPr>
            <a:endParaRPr lang="en-US" altLang="en-US" sz="2400" dirty="0">
              <a:latin typeface="+mn-lt"/>
            </a:endParaRPr>
          </a:p>
          <a:p>
            <a:pPr lvl="1">
              <a:buFont typeface="Arial" panose="020B0604020202020204" pitchFamily="34" charset="0"/>
              <a:buChar char="•"/>
            </a:pPr>
            <a:r>
              <a:rPr lang="en-US" altLang="en-US" sz="2400" dirty="0">
                <a:latin typeface="+mn-lt"/>
              </a:rPr>
              <a:t>New Food Safety and Security Bill which was passed in the Parliament on 9 Jan 2025, aims to bolster Singapore’s food safety regulations as well as safeguard food security.</a:t>
            </a:r>
          </a:p>
        </p:txBody>
      </p:sp>
      <p:grpSp>
        <p:nvGrpSpPr>
          <p:cNvPr id="4100" name="Group 1"/>
          <p:cNvGrpSpPr>
            <a:grpSpLocks/>
          </p:cNvGrpSpPr>
          <p:nvPr/>
        </p:nvGrpSpPr>
        <p:grpSpPr bwMode="auto">
          <a:xfrm>
            <a:off x="7581549" y="957093"/>
            <a:ext cx="2486206" cy="3577211"/>
            <a:chOff x="30517" y="846157"/>
            <a:chExt cx="4085721" cy="5184823"/>
          </a:xfrm>
        </p:grpSpPr>
        <p:pic>
          <p:nvPicPr>
            <p:cNvPr id="4101" name="Picture 3" descr="68788f80-d7c2-4559-9b49-10ea471e8356@reso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722" y="846157"/>
              <a:ext cx="4003516" cy="479363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2" name="Title 1"/>
            <p:cNvSpPr txBox="1">
              <a:spLocks/>
            </p:cNvSpPr>
            <p:nvPr/>
          </p:nvSpPr>
          <p:spPr>
            <a:xfrm>
              <a:off x="30517" y="5688048"/>
              <a:ext cx="4034659" cy="342932"/>
            </a:xfrm>
            <a:prstGeom prst="rect">
              <a:avLst/>
            </a:prstGeom>
          </p:spPr>
          <p:txBody>
            <a:bodyPr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SG" sz="1600" dirty="0">
                  <a:latin typeface="+mn-lt"/>
                </a:rPr>
                <a:t>(straitstimes.com, 1 Apr 2019)</a:t>
              </a:r>
            </a:p>
          </p:txBody>
        </p:sp>
      </p:grpSp>
      <p:sp>
        <p:nvSpPr>
          <p:cNvPr id="10" name="Rectangle 9">
            <a:extLst>
              <a:ext uri="{FF2B5EF4-FFF2-40B4-BE49-F238E27FC236}">
                <a16:creationId xmlns:a16="http://schemas.microsoft.com/office/drawing/2014/main" id="{3B889B85-A42E-4EE0-93DC-1EA64B66A412}"/>
              </a:ext>
            </a:extLst>
          </p:cNvPr>
          <p:cNvSpPr/>
          <p:nvPr/>
        </p:nvSpPr>
        <p:spPr>
          <a:xfrm>
            <a:off x="0" y="-96596"/>
            <a:ext cx="12192000" cy="919991"/>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4400" b="1" dirty="0"/>
              <a:t>FIRST, A LITTLE ABOUT US…</a:t>
            </a:r>
            <a:endParaRPr lang="en-SG" b="1" dirty="0"/>
          </a:p>
        </p:txBody>
      </p:sp>
      <p:pic>
        <p:nvPicPr>
          <p:cNvPr id="1026" name="Picture 2">
            <a:extLst>
              <a:ext uri="{FF2B5EF4-FFF2-40B4-BE49-F238E27FC236}">
                <a16:creationId xmlns:a16="http://schemas.microsoft.com/office/drawing/2014/main" id="{274AE822-BF23-417C-4C42-4CD22B4C9CE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3322" b="16916"/>
          <a:stretch/>
        </p:blipFill>
        <p:spPr bwMode="auto">
          <a:xfrm>
            <a:off x="9850069" y="2776250"/>
            <a:ext cx="2341931" cy="35324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40DD78A6-314C-7FC6-5194-8BCDEBFA6A69}"/>
              </a:ext>
            </a:extLst>
          </p:cNvPr>
          <p:cNvSpPr txBox="1">
            <a:spLocks/>
          </p:cNvSpPr>
          <p:nvPr/>
        </p:nvSpPr>
        <p:spPr bwMode="auto">
          <a:xfrm>
            <a:off x="9508537" y="6292358"/>
            <a:ext cx="3083616" cy="257206"/>
          </a:xfrm>
          <a:prstGeom prst="rect">
            <a:avLst/>
          </a:prstGeom>
        </p:spPr>
        <p:txBody>
          <a:bodyPr anchor="ctr">
            <a:normAutofit fontScale="8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SG" sz="1600" dirty="0">
                <a:latin typeface="+mn-lt"/>
              </a:rPr>
              <a:t>(straitstimes.com, 9 Jan 2025)</a:t>
            </a:r>
          </a:p>
        </p:txBody>
      </p:sp>
    </p:spTree>
    <p:extLst>
      <p:ext uri="{BB962C8B-B14F-4D97-AF65-F5344CB8AC3E}">
        <p14:creationId xmlns:p14="http://schemas.microsoft.com/office/powerpoint/2010/main" val="29262363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E67B6AAC-9D20-490F-AC67-38BB1893DF66}"/>
              </a:ext>
            </a:extLst>
          </p:cNvPr>
          <p:cNvSpPr txBox="1">
            <a:spLocks/>
          </p:cNvSpPr>
          <p:nvPr/>
        </p:nvSpPr>
        <p:spPr>
          <a:xfrm>
            <a:off x="4798545" y="2603250"/>
            <a:ext cx="2286001" cy="232307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br>
              <a:rPr lang="en-US" sz="4000" dirty="0">
                <a:solidFill>
                  <a:schemeClr val="bg1"/>
                </a:solidFill>
                <a:latin typeface="Cooper Black" panose="0208090404030B020404" pitchFamily="18" charset="0"/>
              </a:rPr>
            </a:br>
            <a:endParaRPr lang="en-SG" sz="2200" dirty="0">
              <a:solidFill>
                <a:schemeClr val="bg1"/>
              </a:solidFill>
              <a:latin typeface="Cooper Black" panose="0208090404030B020404" pitchFamily="18" charset="0"/>
            </a:endParaRPr>
          </a:p>
        </p:txBody>
      </p:sp>
      <p:sp>
        <p:nvSpPr>
          <p:cNvPr id="19" name="Title 1">
            <a:extLst>
              <a:ext uri="{FF2B5EF4-FFF2-40B4-BE49-F238E27FC236}">
                <a16:creationId xmlns:a16="http://schemas.microsoft.com/office/drawing/2014/main" id="{B5518820-C924-4162-A4D7-43C4C86C5514}"/>
              </a:ext>
            </a:extLst>
          </p:cNvPr>
          <p:cNvSpPr txBox="1">
            <a:spLocks/>
          </p:cNvSpPr>
          <p:nvPr/>
        </p:nvSpPr>
        <p:spPr>
          <a:xfrm>
            <a:off x="1515685" y="-40236"/>
            <a:ext cx="9152316" cy="11526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US" sz="3600" b="1" dirty="0">
                <a:solidFill>
                  <a:schemeClr val="bg1"/>
                </a:solidFill>
                <a:latin typeface="Calibri "/>
              </a:rPr>
              <a:t>WHAT CAN I EXPECT FOR SSDB 2021?</a:t>
            </a:r>
            <a:endParaRPr lang="en-SG" sz="3600" b="1" dirty="0">
              <a:solidFill>
                <a:schemeClr val="bg1"/>
              </a:solidFill>
              <a:latin typeface="Calibri "/>
            </a:endParaRPr>
          </a:p>
        </p:txBody>
      </p:sp>
      <p:sp>
        <p:nvSpPr>
          <p:cNvPr id="14" name="Rectangle 13">
            <a:extLst>
              <a:ext uri="{FF2B5EF4-FFF2-40B4-BE49-F238E27FC236}">
                <a16:creationId xmlns:a16="http://schemas.microsoft.com/office/drawing/2014/main" id="{A38494AF-F467-4946-9A54-BAA77DEFE061}"/>
              </a:ext>
            </a:extLst>
          </p:cNvPr>
          <p:cNvSpPr/>
          <p:nvPr/>
        </p:nvSpPr>
        <p:spPr>
          <a:xfrm>
            <a:off x="0" y="-96596"/>
            <a:ext cx="12192000" cy="919991"/>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4400" b="1" dirty="0"/>
              <a:t>WHAT CAN I EXPECT FROM SSDB 2026?</a:t>
            </a:r>
            <a:endParaRPr lang="en-SG" b="1" dirty="0"/>
          </a:p>
        </p:txBody>
      </p:sp>
      <p:grpSp>
        <p:nvGrpSpPr>
          <p:cNvPr id="6" name="Group 5">
            <a:extLst>
              <a:ext uri="{FF2B5EF4-FFF2-40B4-BE49-F238E27FC236}">
                <a16:creationId xmlns:a16="http://schemas.microsoft.com/office/drawing/2014/main" id="{7967E350-293F-4F0D-8AFD-9CC3ECAA59A5}"/>
              </a:ext>
            </a:extLst>
          </p:cNvPr>
          <p:cNvGrpSpPr/>
          <p:nvPr/>
        </p:nvGrpSpPr>
        <p:grpSpPr>
          <a:xfrm>
            <a:off x="6116321" y="823394"/>
            <a:ext cx="6079067" cy="6498276"/>
            <a:chOff x="0" y="823394"/>
            <a:chExt cx="6079067" cy="6498275"/>
          </a:xfrm>
        </p:grpSpPr>
        <p:sp>
          <p:nvSpPr>
            <p:cNvPr id="5" name="Rectangle 4">
              <a:extLst>
                <a:ext uri="{FF2B5EF4-FFF2-40B4-BE49-F238E27FC236}">
                  <a16:creationId xmlns:a16="http://schemas.microsoft.com/office/drawing/2014/main" id="{7382AEA8-CC16-4D79-A5D0-0CFF407DB8A7}"/>
                </a:ext>
              </a:extLst>
            </p:cNvPr>
            <p:cNvSpPr/>
            <p:nvPr/>
          </p:nvSpPr>
          <p:spPr>
            <a:xfrm>
              <a:off x="0" y="823394"/>
              <a:ext cx="6079067" cy="603460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2" name="Picture 1">
              <a:extLst>
                <a:ext uri="{FF2B5EF4-FFF2-40B4-BE49-F238E27FC236}">
                  <a16:creationId xmlns:a16="http://schemas.microsoft.com/office/drawing/2014/main" id="{BC467820-2B3A-46FC-936D-A0BC7C1EB769}"/>
                </a:ext>
              </a:extLst>
            </p:cNvPr>
            <p:cNvPicPr>
              <a:picLocks noChangeAspect="1"/>
            </p:cNvPicPr>
            <p:nvPr/>
          </p:nvPicPr>
          <p:blipFill>
            <a:blip r:embed="rId3"/>
            <a:stretch>
              <a:fillRect/>
            </a:stretch>
          </p:blipFill>
          <p:spPr>
            <a:xfrm>
              <a:off x="791739" y="1688011"/>
              <a:ext cx="4330413" cy="1846002"/>
            </a:xfrm>
            <a:prstGeom prst="rect">
              <a:avLst/>
            </a:prstGeom>
          </p:spPr>
        </p:pic>
        <p:sp>
          <p:nvSpPr>
            <p:cNvPr id="3" name="Rectangle 2">
              <a:extLst>
                <a:ext uri="{FF2B5EF4-FFF2-40B4-BE49-F238E27FC236}">
                  <a16:creationId xmlns:a16="http://schemas.microsoft.com/office/drawing/2014/main" id="{FA2E1909-5B65-4040-9C64-8DDC59CC67A2}"/>
                </a:ext>
              </a:extLst>
            </p:cNvPr>
            <p:cNvSpPr/>
            <p:nvPr/>
          </p:nvSpPr>
          <p:spPr>
            <a:xfrm>
              <a:off x="634937" y="3566795"/>
              <a:ext cx="4653343" cy="3754874"/>
            </a:xfrm>
            <a:prstGeom prst="rect">
              <a:avLst/>
            </a:prstGeom>
          </p:spPr>
          <p:txBody>
            <a:bodyPr wrap="square">
              <a:spAutoFit/>
            </a:bodyPr>
            <a:lstStyle/>
            <a:p>
              <a:pPr algn="ctr"/>
              <a:r>
                <a:rPr lang="en-SG" sz="2400" dirty="0"/>
                <a:t>Singapore imports over 90% of our food, making us vulnerable to food supply chain disruptions.</a:t>
              </a:r>
            </a:p>
            <a:p>
              <a:pPr algn="ctr"/>
              <a:endParaRPr lang="en-SG" sz="2400" dirty="0"/>
            </a:p>
            <a:p>
              <a:pPr algn="ctr"/>
              <a:r>
                <a:rPr lang="en-SG" sz="2400" dirty="0"/>
                <a:t>Learn how SFA is strengthening Singapore’s </a:t>
              </a:r>
              <a:r>
                <a:rPr lang="en-SG" sz="2800" b="1" dirty="0"/>
                <a:t>Food Security</a:t>
              </a:r>
              <a:r>
                <a:rPr lang="en-SG" sz="2400" dirty="0"/>
                <a:t> via our 4 pillars and how our little ones can also play their part.</a:t>
              </a:r>
            </a:p>
            <a:p>
              <a:pPr algn="ctr"/>
              <a:br>
                <a:rPr lang="en-SG" sz="2400" dirty="0"/>
              </a:br>
              <a:endParaRPr lang="en-SG" dirty="0"/>
            </a:p>
          </p:txBody>
        </p:sp>
        <p:sp>
          <p:nvSpPr>
            <p:cNvPr id="18" name="Rectangle 17">
              <a:extLst>
                <a:ext uri="{FF2B5EF4-FFF2-40B4-BE49-F238E27FC236}">
                  <a16:creationId xmlns:a16="http://schemas.microsoft.com/office/drawing/2014/main" id="{D2D75FB9-4F95-45D2-97E4-32C27E41E838}"/>
                </a:ext>
              </a:extLst>
            </p:cNvPr>
            <p:cNvSpPr/>
            <p:nvPr/>
          </p:nvSpPr>
          <p:spPr>
            <a:xfrm>
              <a:off x="386465" y="986570"/>
              <a:ext cx="5140960" cy="584775"/>
            </a:xfrm>
            <a:prstGeom prst="rect">
              <a:avLst/>
            </a:prstGeom>
          </p:spPr>
          <p:txBody>
            <a:bodyPr wrap="square">
              <a:spAutoFit/>
            </a:bodyPr>
            <a:lstStyle/>
            <a:p>
              <a:pPr algn="ctr"/>
              <a:r>
                <a:rPr lang="en-SG" sz="3200" b="1" dirty="0"/>
                <a:t>OUR SG FOOD STORY</a:t>
              </a:r>
              <a:endParaRPr lang="en-SG" sz="2400" b="1" dirty="0"/>
            </a:p>
          </p:txBody>
        </p:sp>
      </p:grpSp>
      <p:grpSp>
        <p:nvGrpSpPr>
          <p:cNvPr id="7" name="Group 6">
            <a:extLst>
              <a:ext uri="{FF2B5EF4-FFF2-40B4-BE49-F238E27FC236}">
                <a16:creationId xmlns:a16="http://schemas.microsoft.com/office/drawing/2014/main" id="{4B2BED78-CDBE-4A76-862E-131CCBF83CB6}"/>
              </a:ext>
            </a:extLst>
          </p:cNvPr>
          <p:cNvGrpSpPr/>
          <p:nvPr/>
        </p:nvGrpSpPr>
        <p:grpSpPr>
          <a:xfrm>
            <a:off x="3389" y="830745"/>
            <a:ext cx="6104617" cy="6034607"/>
            <a:chOff x="6079067" y="830745"/>
            <a:chExt cx="6104617" cy="6034606"/>
          </a:xfrm>
        </p:grpSpPr>
        <p:sp>
          <p:nvSpPr>
            <p:cNvPr id="12" name="Rectangle 11">
              <a:extLst>
                <a:ext uri="{FF2B5EF4-FFF2-40B4-BE49-F238E27FC236}">
                  <a16:creationId xmlns:a16="http://schemas.microsoft.com/office/drawing/2014/main" id="{6BF614B8-408F-4092-8CD3-B561C9B01404}"/>
                </a:ext>
              </a:extLst>
            </p:cNvPr>
            <p:cNvSpPr/>
            <p:nvPr/>
          </p:nvSpPr>
          <p:spPr>
            <a:xfrm>
              <a:off x="6079067" y="830745"/>
              <a:ext cx="6104617" cy="603460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20" name="Rectangle 19">
              <a:extLst>
                <a:ext uri="{FF2B5EF4-FFF2-40B4-BE49-F238E27FC236}">
                  <a16:creationId xmlns:a16="http://schemas.microsoft.com/office/drawing/2014/main" id="{D8A5B026-149D-449F-A2DC-3D140F32E2B7}"/>
                </a:ext>
              </a:extLst>
            </p:cNvPr>
            <p:cNvSpPr/>
            <p:nvPr/>
          </p:nvSpPr>
          <p:spPr>
            <a:xfrm>
              <a:off x="6664576" y="980656"/>
              <a:ext cx="5140960" cy="584775"/>
            </a:xfrm>
            <a:prstGeom prst="rect">
              <a:avLst/>
            </a:prstGeom>
          </p:spPr>
          <p:txBody>
            <a:bodyPr wrap="square">
              <a:spAutoFit/>
            </a:bodyPr>
            <a:lstStyle/>
            <a:p>
              <a:pPr algn="ctr"/>
              <a:r>
                <a:rPr lang="en-US" sz="3200" b="1" dirty="0"/>
                <a:t>FOOD SAFETY</a:t>
              </a:r>
              <a:endParaRPr lang="en-SG" sz="2400" b="1" dirty="0"/>
            </a:p>
          </p:txBody>
        </p:sp>
        <p:pic>
          <p:nvPicPr>
            <p:cNvPr id="4" name="Picture 3">
              <a:extLst>
                <a:ext uri="{FF2B5EF4-FFF2-40B4-BE49-F238E27FC236}">
                  <a16:creationId xmlns:a16="http://schemas.microsoft.com/office/drawing/2014/main" id="{7A8F15E3-1EC8-4487-8138-31E359D31804}"/>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7863127" y="1537581"/>
              <a:ext cx="3057726" cy="2613131"/>
            </a:xfrm>
            <a:prstGeom prst="rect">
              <a:avLst/>
            </a:prstGeom>
          </p:spPr>
        </p:pic>
        <p:sp>
          <p:nvSpPr>
            <p:cNvPr id="21" name="Rectangle 20">
              <a:extLst>
                <a:ext uri="{FF2B5EF4-FFF2-40B4-BE49-F238E27FC236}">
                  <a16:creationId xmlns:a16="http://schemas.microsoft.com/office/drawing/2014/main" id="{6D359877-02AA-4815-85EE-D70B797C4B36}"/>
                </a:ext>
              </a:extLst>
            </p:cNvPr>
            <p:cNvSpPr/>
            <p:nvPr/>
          </p:nvSpPr>
          <p:spPr>
            <a:xfrm>
              <a:off x="6963750" y="4345551"/>
              <a:ext cx="5140960" cy="1631216"/>
            </a:xfrm>
            <a:prstGeom prst="rect">
              <a:avLst/>
            </a:prstGeom>
          </p:spPr>
          <p:txBody>
            <a:bodyPr wrap="square">
              <a:spAutoFit/>
            </a:bodyPr>
            <a:lstStyle/>
            <a:p>
              <a:pPr algn="ctr"/>
              <a:r>
                <a:rPr lang="en-SG" sz="2400" dirty="0"/>
                <a:t>Understand what is </a:t>
              </a:r>
              <a:r>
                <a:rPr lang="en-SG" sz="2800" b="1" dirty="0"/>
                <a:t>Food Safety</a:t>
              </a:r>
              <a:r>
                <a:rPr lang="en-SG" sz="2400" dirty="0"/>
                <a:t>, learn key tips to impart to our little ones so that they can put them to good use in school and at home!</a:t>
              </a:r>
              <a:endParaRPr lang="en-SG" dirty="0"/>
            </a:p>
          </p:txBody>
        </p:sp>
      </p:grpSp>
    </p:spTree>
    <p:extLst>
      <p:ext uri="{BB962C8B-B14F-4D97-AF65-F5344CB8AC3E}">
        <p14:creationId xmlns:p14="http://schemas.microsoft.com/office/powerpoint/2010/main" val="100904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3F56E5F-FBD3-4DE7-8F17-86F9D3D2DF0A}"/>
              </a:ext>
            </a:extLst>
          </p:cNvPr>
          <p:cNvSpPr/>
          <p:nvPr/>
        </p:nvSpPr>
        <p:spPr>
          <a:xfrm>
            <a:off x="0" y="-96596"/>
            <a:ext cx="12192000" cy="919991"/>
          </a:xfrm>
          <a:prstGeom prst="rect">
            <a:avLst/>
          </a:prstGeom>
          <a:solidFill>
            <a:srgbClr val="0070C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4400" b="1" dirty="0"/>
              <a:t>RESOURCES AVAILABLE FOR </a:t>
            </a:r>
            <a:r>
              <a:rPr lang="en-US" sz="4400" b="1" u="sng" dirty="0"/>
              <a:t>FOOD SAFETY</a:t>
            </a:r>
            <a:endParaRPr lang="en-SG" b="1" u="sng" dirty="0"/>
          </a:p>
        </p:txBody>
      </p:sp>
      <p:sp>
        <p:nvSpPr>
          <p:cNvPr id="14" name="Rectangle 13">
            <a:extLst>
              <a:ext uri="{FF2B5EF4-FFF2-40B4-BE49-F238E27FC236}">
                <a16:creationId xmlns:a16="http://schemas.microsoft.com/office/drawing/2014/main" id="{5A43F0AC-5766-438E-A22D-B8273F5B5968}"/>
              </a:ext>
            </a:extLst>
          </p:cNvPr>
          <p:cNvSpPr/>
          <p:nvPr/>
        </p:nvSpPr>
        <p:spPr>
          <a:xfrm>
            <a:off x="1623456" y="1989735"/>
            <a:ext cx="3758003" cy="1077218"/>
          </a:xfrm>
          <a:prstGeom prst="rect">
            <a:avLst/>
          </a:prstGeom>
        </p:spPr>
        <p:txBody>
          <a:bodyPr wrap="square">
            <a:spAutoFit/>
          </a:bodyPr>
          <a:lstStyle/>
          <a:p>
            <a:r>
              <a:rPr lang="en-SG" sz="2400" b="1" dirty="0"/>
              <a:t>Informative Slides</a:t>
            </a:r>
          </a:p>
          <a:p>
            <a:r>
              <a:rPr lang="en-SG" sz="2000" dirty="0"/>
              <a:t>Be equipped with knowledge on food safety</a:t>
            </a:r>
          </a:p>
        </p:txBody>
      </p:sp>
      <p:pic>
        <p:nvPicPr>
          <p:cNvPr id="15" name="Picture 14">
            <a:extLst>
              <a:ext uri="{FF2B5EF4-FFF2-40B4-BE49-F238E27FC236}">
                <a16:creationId xmlns:a16="http://schemas.microsoft.com/office/drawing/2014/main" id="{4A8C9A07-6182-4883-AE77-1948917FBE53}"/>
              </a:ext>
            </a:extLst>
          </p:cNvPr>
          <p:cNvPicPr>
            <a:picLocks noChangeAspect="1"/>
          </p:cNvPicPr>
          <p:nvPr/>
        </p:nvPicPr>
        <p:blipFill>
          <a:blip r:embed="rId3">
            <a:clrChange>
              <a:clrFrom>
                <a:srgbClr val="808080"/>
              </a:clrFrom>
              <a:clrTo>
                <a:srgbClr val="808080">
                  <a:alpha val="0"/>
                </a:srgbClr>
              </a:clrTo>
            </a:clrChange>
          </a:blip>
          <a:stretch>
            <a:fillRect/>
          </a:stretch>
        </p:blipFill>
        <p:spPr>
          <a:xfrm>
            <a:off x="133329" y="1989735"/>
            <a:ext cx="1553627" cy="1369351"/>
          </a:xfrm>
          <a:prstGeom prst="rect">
            <a:avLst/>
          </a:prstGeom>
        </p:spPr>
      </p:pic>
      <p:pic>
        <p:nvPicPr>
          <p:cNvPr id="17" name="Picture 16">
            <a:extLst>
              <a:ext uri="{FF2B5EF4-FFF2-40B4-BE49-F238E27FC236}">
                <a16:creationId xmlns:a16="http://schemas.microsoft.com/office/drawing/2014/main" id="{F993B77D-1FE3-470B-8BAE-B917FE6BFEF2}"/>
              </a:ext>
            </a:extLst>
          </p:cNvPr>
          <p:cNvPicPr>
            <a:picLocks noChangeAspect="1"/>
          </p:cNvPicPr>
          <p:nvPr/>
        </p:nvPicPr>
        <p:blipFill>
          <a:blip r:embed="rId4"/>
          <a:stretch>
            <a:fillRect/>
          </a:stretch>
        </p:blipFill>
        <p:spPr>
          <a:xfrm>
            <a:off x="167198" y="4231298"/>
            <a:ext cx="1519759" cy="1143111"/>
          </a:xfrm>
          <a:prstGeom prst="rect">
            <a:avLst/>
          </a:prstGeom>
        </p:spPr>
      </p:pic>
      <p:sp>
        <p:nvSpPr>
          <p:cNvPr id="18" name="Rectangle 17">
            <a:extLst>
              <a:ext uri="{FF2B5EF4-FFF2-40B4-BE49-F238E27FC236}">
                <a16:creationId xmlns:a16="http://schemas.microsoft.com/office/drawing/2014/main" id="{992539CA-F7E0-4AC2-9AAF-E83EAAF25A59}"/>
              </a:ext>
            </a:extLst>
          </p:cNvPr>
          <p:cNvSpPr/>
          <p:nvPr/>
        </p:nvSpPr>
        <p:spPr>
          <a:xfrm>
            <a:off x="7607406" y="1843412"/>
            <a:ext cx="4258529" cy="1754326"/>
          </a:xfrm>
          <a:prstGeom prst="rect">
            <a:avLst/>
          </a:prstGeom>
        </p:spPr>
        <p:txBody>
          <a:bodyPr wrap="square">
            <a:spAutoFit/>
          </a:bodyPr>
          <a:lstStyle/>
          <a:p>
            <a:r>
              <a:rPr lang="en-SG" sz="2400" b="1" dirty="0"/>
              <a:t>‘</a:t>
            </a:r>
            <a:r>
              <a:rPr lang="en-US" sz="2400" b="1" dirty="0"/>
              <a:t>Let’s all do it the right way’</a:t>
            </a:r>
            <a:r>
              <a:rPr lang="en-SG" sz="2400" b="1" dirty="0"/>
              <a:t> Food Safety Video</a:t>
            </a:r>
          </a:p>
          <a:p>
            <a:r>
              <a:rPr lang="en-US" sz="2000" dirty="0"/>
              <a:t>Learn more about the five food safety tips and how it is important to keep our food safe</a:t>
            </a:r>
            <a:endParaRPr lang="en-SG" sz="2000" dirty="0"/>
          </a:p>
        </p:txBody>
      </p:sp>
      <p:pic>
        <p:nvPicPr>
          <p:cNvPr id="20" name="Picture 19">
            <a:extLst>
              <a:ext uri="{FF2B5EF4-FFF2-40B4-BE49-F238E27FC236}">
                <a16:creationId xmlns:a16="http://schemas.microsoft.com/office/drawing/2014/main" id="{8ED43963-1626-4968-8B6E-A041B3D4DB26}"/>
              </a:ext>
            </a:extLst>
          </p:cNvPr>
          <p:cNvPicPr>
            <a:picLocks noChangeAspect="1"/>
          </p:cNvPicPr>
          <p:nvPr/>
        </p:nvPicPr>
        <p:blipFill>
          <a:blip r:embed="rId5"/>
          <a:stretch>
            <a:fillRect/>
          </a:stretch>
        </p:blipFill>
        <p:spPr>
          <a:xfrm>
            <a:off x="5631850" y="4206894"/>
            <a:ext cx="2017271" cy="1323439"/>
          </a:xfrm>
          <a:prstGeom prst="rect">
            <a:avLst/>
          </a:prstGeom>
        </p:spPr>
      </p:pic>
      <p:sp>
        <p:nvSpPr>
          <p:cNvPr id="23" name="Rectangle 22">
            <a:extLst>
              <a:ext uri="{FF2B5EF4-FFF2-40B4-BE49-F238E27FC236}">
                <a16:creationId xmlns:a16="http://schemas.microsoft.com/office/drawing/2014/main" id="{E70696EA-1C17-4CBB-BB0F-328AD84B712D}"/>
              </a:ext>
            </a:extLst>
          </p:cNvPr>
          <p:cNvSpPr/>
          <p:nvPr/>
        </p:nvSpPr>
        <p:spPr>
          <a:xfrm>
            <a:off x="1640038" y="4125338"/>
            <a:ext cx="3897629" cy="1754326"/>
          </a:xfrm>
          <a:prstGeom prst="rect">
            <a:avLst/>
          </a:prstGeom>
        </p:spPr>
        <p:txBody>
          <a:bodyPr wrap="square">
            <a:spAutoFit/>
          </a:bodyPr>
          <a:lstStyle/>
          <a:p>
            <a:r>
              <a:rPr lang="en-SG" sz="2400" b="1" dirty="0"/>
              <a:t>Downloadable Do-It-Yourself </a:t>
            </a:r>
            <a:br>
              <a:rPr lang="en-SG" sz="2400" b="1" dirty="0"/>
            </a:br>
            <a:r>
              <a:rPr lang="en-SG" sz="2400" b="1" dirty="0"/>
              <a:t>Craft Template</a:t>
            </a:r>
          </a:p>
          <a:p>
            <a:r>
              <a:rPr lang="en-SG" sz="2000" dirty="0"/>
              <a:t>Learn about food safety while bonding with friends and family through a D.I.Y craft</a:t>
            </a:r>
          </a:p>
        </p:txBody>
      </p:sp>
      <p:sp>
        <p:nvSpPr>
          <p:cNvPr id="24" name="Rectangle 23">
            <a:extLst>
              <a:ext uri="{FF2B5EF4-FFF2-40B4-BE49-F238E27FC236}">
                <a16:creationId xmlns:a16="http://schemas.microsoft.com/office/drawing/2014/main" id="{DE5A1F66-6EE9-40D9-8ECD-2AF6D36445DC}"/>
              </a:ext>
            </a:extLst>
          </p:cNvPr>
          <p:cNvSpPr/>
          <p:nvPr/>
        </p:nvSpPr>
        <p:spPr>
          <a:xfrm>
            <a:off x="7667101" y="4160579"/>
            <a:ext cx="4502883" cy="1446550"/>
          </a:xfrm>
          <a:prstGeom prst="rect">
            <a:avLst/>
          </a:prstGeom>
        </p:spPr>
        <p:txBody>
          <a:bodyPr wrap="square">
            <a:spAutoFit/>
          </a:bodyPr>
          <a:lstStyle/>
          <a:p>
            <a:r>
              <a:rPr lang="en-SG" sz="2400" b="1" dirty="0"/>
              <a:t>Virtual Craft Workshop </a:t>
            </a:r>
            <a:br>
              <a:rPr lang="en-SG" sz="2400" b="1" dirty="0"/>
            </a:br>
            <a:r>
              <a:rPr lang="en-SG" sz="2400" b="1" i="1" dirty="0"/>
              <a:t>(video tutorial)</a:t>
            </a:r>
          </a:p>
          <a:p>
            <a:r>
              <a:rPr lang="en-SG" sz="2000" dirty="0"/>
              <a:t>Follow our tutorial and learn the 5 key food safety tips in a fun way!</a:t>
            </a:r>
          </a:p>
        </p:txBody>
      </p:sp>
      <p:sp>
        <p:nvSpPr>
          <p:cNvPr id="13" name="Rectangle 12">
            <a:extLst>
              <a:ext uri="{FF2B5EF4-FFF2-40B4-BE49-F238E27FC236}">
                <a16:creationId xmlns:a16="http://schemas.microsoft.com/office/drawing/2014/main" id="{D0B2FA19-2188-4042-87DD-592ED0C1DA4C}"/>
              </a:ext>
            </a:extLst>
          </p:cNvPr>
          <p:cNvSpPr/>
          <p:nvPr/>
        </p:nvSpPr>
        <p:spPr>
          <a:xfrm>
            <a:off x="792480" y="1029137"/>
            <a:ext cx="10668000" cy="588494"/>
          </a:xfrm>
          <a:prstGeom prst="rect">
            <a:avLst/>
          </a:prstGeom>
          <a:ln w="38100"/>
        </p:spPr>
        <p:style>
          <a:lnRef idx="2">
            <a:schemeClr val="accent2"/>
          </a:lnRef>
          <a:fillRef idx="1">
            <a:schemeClr val="lt1"/>
          </a:fillRef>
          <a:effectRef idx="0">
            <a:schemeClr val="accent2"/>
          </a:effectRef>
          <a:fontRef idx="minor">
            <a:schemeClr val="dk1"/>
          </a:fontRef>
        </p:style>
        <p:txBody>
          <a:bodyPr wrap="square">
            <a:spAutoFit/>
          </a:bodyPr>
          <a:lstStyle/>
          <a:p>
            <a:pPr algn="ctr">
              <a:lnSpc>
                <a:spcPct val="105000"/>
              </a:lnSpc>
            </a:pPr>
            <a:r>
              <a:rPr lang="en-US" sz="3200" b="1" dirty="0">
                <a:latin typeface="Calibri" panose="020F0502020204030204" pitchFamily="34" charset="0"/>
                <a:ea typeface="Times New Roman" panose="02020603050405020304" pitchFamily="18" charset="0"/>
                <a:cs typeface="Times New Roman" panose="02020603050405020304" pitchFamily="18" charset="0"/>
              </a:rPr>
              <a:t>Available for download on SSDB website:</a:t>
            </a:r>
            <a:endParaRPr lang="en-SG" sz="3200" b="1" dirty="0">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12" name="Picture 11">
            <a:extLst>
              <a:ext uri="{FF2B5EF4-FFF2-40B4-BE49-F238E27FC236}">
                <a16:creationId xmlns:a16="http://schemas.microsoft.com/office/drawing/2014/main" id="{AE9565B8-BF51-45B5-8503-46C3B8A65077}"/>
              </a:ext>
            </a:extLst>
          </p:cNvPr>
          <p:cNvPicPr/>
          <p:nvPr/>
        </p:nvPicPr>
        <p:blipFill rotWithShape="1">
          <a:blip r:embed="rId6"/>
          <a:srcRect r="2740" b="3646"/>
          <a:stretch/>
        </p:blipFill>
        <p:spPr bwMode="auto">
          <a:xfrm>
            <a:off x="5537667" y="1912903"/>
            <a:ext cx="2069739" cy="127190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411965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3F56E5F-FBD3-4DE7-8F17-86F9D3D2DF0A}"/>
              </a:ext>
            </a:extLst>
          </p:cNvPr>
          <p:cNvSpPr/>
          <p:nvPr/>
        </p:nvSpPr>
        <p:spPr>
          <a:xfrm>
            <a:off x="0" y="-96596"/>
            <a:ext cx="12192000" cy="919991"/>
          </a:xfrm>
          <a:prstGeom prst="rect">
            <a:avLst/>
          </a:prstGeom>
          <a:solidFill>
            <a:schemeClr val="accent6">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4400" b="1" dirty="0"/>
              <a:t>RESOURCES AVAILABLE FOR </a:t>
            </a:r>
            <a:r>
              <a:rPr lang="en-US" sz="4400" b="1" u="sng" dirty="0"/>
              <a:t>OUR SG FOOD STORY</a:t>
            </a:r>
            <a:endParaRPr lang="en-SG" b="1" u="sng" dirty="0"/>
          </a:p>
        </p:txBody>
      </p:sp>
      <p:sp>
        <p:nvSpPr>
          <p:cNvPr id="14" name="Rectangle 13">
            <a:extLst>
              <a:ext uri="{FF2B5EF4-FFF2-40B4-BE49-F238E27FC236}">
                <a16:creationId xmlns:a16="http://schemas.microsoft.com/office/drawing/2014/main" id="{5A43F0AC-5766-438E-A22D-B8273F5B5968}"/>
              </a:ext>
            </a:extLst>
          </p:cNvPr>
          <p:cNvSpPr/>
          <p:nvPr/>
        </p:nvSpPr>
        <p:spPr>
          <a:xfrm>
            <a:off x="2505821" y="1316139"/>
            <a:ext cx="9051595" cy="1077218"/>
          </a:xfrm>
          <a:prstGeom prst="rect">
            <a:avLst/>
          </a:prstGeom>
        </p:spPr>
        <p:txBody>
          <a:bodyPr wrap="square">
            <a:spAutoFit/>
          </a:bodyPr>
          <a:lstStyle/>
          <a:p>
            <a:r>
              <a:rPr lang="en-SG" sz="2400" b="1" dirty="0"/>
              <a:t>Informative slides</a:t>
            </a:r>
          </a:p>
          <a:p>
            <a:r>
              <a:rPr lang="en-US" sz="2000" dirty="0"/>
              <a:t>Understand the importance of food security in Singapore and benefits of choosing local produce</a:t>
            </a:r>
            <a:endParaRPr lang="en-SG" sz="2000" dirty="0"/>
          </a:p>
        </p:txBody>
      </p:sp>
      <p:pic>
        <p:nvPicPr>
          <p:cNvPr id="15" name="Picture 14">
            <a:extLst>
              <a:ext uri="{FF2B5EF4-FFF2-40B4-BE49-F238E27FC236}">
                <a16:creationId xmlns:a16="http://schemas.microsoft.com/office/drawing/2014/main" id="{4A8C9A07-6182-4883-AE77-1948917FBE53}"/>
              </a:ext>
            </a:extLst>
          </p:cNvPr>
          <p:cNvPicPr>
            <a:picLocks noChangeAspect="1"/>
          </p:cNvPicPr>
          <p:nvPr/>
        </p:nvPicPr>
        <p:blipFill>
          <a:blip r:embed="rId4">
            <a:clrChange>
              <a:clrFrom>
                <a:srgbClr val="808080"/>
              </a:clrFrom>
              <a:clrTo>
                <a:srgbClr val="808080">
                  <a:alpha val="0"/>
                </a:srgbClr>
              </a:clrTo>
            </a:clrChange>
          </a:blip>
          <a:stretch>
            <a:fillRect/>
          </a:stretch>
        </p:blipFill>
        <p:spPr>
          <a:xfrm>
            <a:off x="184129" y="1055015"/>
            <a:ext cx="1553627" cy="1369351"/>
          </a:xfrm>
          <a:prstGeom prst="rect">
            <a:avLst/>
          </a:prstGeom>
        </p:spPr>
      </p:pic>
      <p:pic>
        <p:nvPicPr>
          <p:cNvPr id="17" name="Picture 16">
            <a:extLst>
              <a:ext uri="{FF2B5EF4-FFF2-40B4-BE49-F238E27FC236}">
                <a16:creationId xmlns:a16="http://schemas.microsoft.com/office/drawing/2014/main" id="{F993B77D-1FE3-470B-8BAE-B917FE6BFEF2}"/>
              </a:ext>
            </a:extLst>
          </p:cNvPr>
          <p:cNvPicPr>
            <a:picLocks noChangeAspect="1"/>
          </p:cNvPicPr>
          <p:nvPr/>
        </p:nvPicPr>
        <p:blipFill>
          <a:blip r:embed="rId5"/>
          <a:stretch>
            <a:fillRect/>
          </a:stretch>
        </p:blipFill>
        <p:spPr>
          <a:xfrm>
            <a:off x="184130" y="2940306"/>
            <a:ext cx="1519759" cy="1143111"/>
          </a:xfrm>
          <a:prstGeom prst="rect">
            <a:avLst/>
          </a:prstGeom>
        </p:spPr>
      </p:pic>
      <p:pic>
        <p:nvPicPr>
          <p:cNvPr id="20" name="Picture 19">
            <a:extLst>
              <a:ext uri="{FF2B5EF4-FFF2-40B4-BE49-F238E27FC236}">
                <a16:creationId xmlns:a16="http://schemas.microsoft.com/office/drawing/2014/main" id="{8ED43963-1626-4968-8B6E-A041B3D4DB26}"/>
              </a:ext>
            </a:extLst>
          </p:cNvPr>
          <p:cNvPicPr>
            <a:picLocks noChangeAspect="1"/>
          </p:cNvPicPr>
          <p:nvPr/>
        </p:nvPicPr>
        <p:blipFill>
          <a:blip r:embed="rId6"/>
          <a:stretch>
            <a:fillRect/>
          </a:stretch>
        </p:blipFill>
        <p:spPr>
          <a:xfrm>
            <a:off x="184130" y="4558238"/>
            <a:ext cx="2017271" cy="1323439"/>
          </a:xfrm>
          <a:prstGeom prst="rect">
            <a:avLst/>
          </a:prstGeom>
        </p:spPr>
      </p:pic>
      <p:sp>
        <p:nvSpPr>
          <p:cNvPr id="23" name="Rectangle 22">
            <a:extLst>
              <a:ext uri="{FF2B5EF4-FFF2-40B4-BE49-F238E27FC236}">
                <a16:creationId xmlns:a16="http://schemas.microsoft.com/office/drawing/2014/main" id="{E70696EA-1C17-4CBB-BB0F-328AD84B712D}"/>
              </a:ext>
            </a:extLst>
          </p:cNvPr>
          <p:cNvSpPr/>
          <p:nvPr/>
        </p:nvSpPr>
        <p:spPr>
          <a:xfrm>
            <a:off x="2505819" y="2927023"/>
            <a:ext cx="8736804" cy="1077218"/>
          </a:xfrm>
          <a:prstGeom prst="rect">
            <a:avLst/>
          </a:prstGeom>
        </p:spPr>
        <p:txBody>
          <a:bodyPr wrap="square">
            <a:spAutoFit/>
          </a:bodyPr>
          <a:lstStyle/>
          <a:p>
            <a:r>
              <a:rPr lang="en-SG" sz="2400" b="1" dirty="0"/>
              <a:t>Downloadable Do-It-Yourself Craft Template and Activity Sheet</a:t>
            </a:r>
          </a:p>
          <a:p>
            <a:r>
              <a:rPr lang="en-SG" sz="2000" dirty="0"/>
              <a:t>Download our craft material and activity sheet and learn about the different types of local produce through a D.I.Y craft activity </a:t>
            </a:r>
          </a:p>
        </p:txBody>
      </p:sp>
      <p:sp>
        <p:nvSpPr>
          <p:cNvPr id="24" name="Rectangle 23">
            <a:extLst>
              <a:ext uri="{FF2B5EF4-FFF2-40B4-BE49-F238E27FC236}">
                <a16:creationId xmlns:a16="http://schemas.microsoft.com/office/drawing/2014/main" id="{DE5A1F66-6EE9-40D9-8ECD-2AF6D36445DC}"/>
              </a:ext>
            </a:extLst>
          </p:cNvPr>
          <p:cNvSpPr/>
          <p:nvPr/>
        </p:nvSpPr>
        <p:spPr>
          <a:xfrm>
            <a:off x="2505821" y="4558237"/>
            <a:ext cx="8451989" cy="1077218"/>
          </a:xfrm>
          <a:prstGeom prst="rect">
            <a:avLst/>
          </a:prstGeom>
        </p:spPr>
        <p:txBody>
          <a:bodyPr wrap="square">
            <a:spAutoFit/>
          </a:bodyPr>
          <a:lstStyle/>
          <a:p>
            <a:r>
              <a:rPr lang="en-SG" sz="2400" b="1" dirty="0"/>
              <a:t>Virtual Craft Workshop </a:t>
            </a:r>
            <a:r>
              <a:rPr lang="en-SG" sz="2400" b="1" i="1" dirty="0"/>
              <a:t>(video tutorial)</a:t>
            </a:r>
          </a:p>
          <a:p>
            <a:r>
              <a:rPr lang="en-SG" sz="2000" dirty="0"/>
              <a:t>Watch our video tutorial and complete a craft activity in class or at home to show your support for local produce!</a:t>
            </a:r>
          </a:p>
        </p:txBody>
      </p:sp>
    </p:spTree>
    <p:extLst>
      <p:ext uri="{BB962C8B-B14F-4D97-AF65-F5344CB8AC3E}">
        <p14:creationId xmlns:p14="http://schemas.microsoft.com/office/powerpoint/2010/main" val="3641666730"/>
      </p:ext>
    </p:extLst>
  </p:cSld>
  <p:clrMapOvr>
    <a:masterClrMapping/>
  </p:clrMapOvr>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3F56E5F-FBD3-4DE7-8F17-86F9D3D2DF0A}"/>
              </a:ext>
            </a:extLst>
          </p:cNvPr>
          <p:cNvSpPr/>
          <p:nvPr/>
        </p:nvSpPr>
        <p:spPr>
          <a:xfrm>
            <a:off x="0" y="-96596"/>
            <a:ext cx="12192000" cy="919991"/>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4400" b="1" dirty="0"/>
              <a:t>EDUCATORS’ ROLE</a:t>
            </a:r>
            <a:endParaRPr lang="en-SG" b="1" u="sng" dirty="0"/>
          </a:p>
        </p:txBody>
      </p:sp>
      <p:sp>
        <p:nvSpPr>
          <p:cNvPr id="23" name="Rectangle 22">
            <a:extLst>
              <a:ext uri="{FF2B5EF4-FFF2-40B4-BE49-F238E27FC236}">
                <a16:creationId xmlns:a16="http://schemas.microsoft.com/office/drawing/2014/main" id="{E70696EA-1C17-4CBB-BB0F-328AD84B712D}"/>
              </a:ext>
            </a:extLst>
          </p:cNvPr>
          <p:cNvSpPr/>
          <p:nvPr/>
        </p:nvSpPr>
        <p:spPr>
          <a:xfrm>
            <a:off x="728729" y="1675153"/>
            <a:ext cx="10764771" cy="5940088"/>
          </a:xfrm>
          <a:prstGeom prst="rect">
            <a:avLst/>
          </a:prstGeom>
        </p:spPr>
        <p:txBody>
          <a:bodyPr wrap="square">
            <a:spAutoFit/>
          </a:bodyPr>
          <a:lstStyle/>
          <a:p>
            <a:pPr marL="342891" indent="-342891">
              <a:buFont typeface="Wingdings" panose="05000000000000000000" pitchFamily="2" charset="2"/>
              <a:buChar char="v"/>
            </a:pPr>
            <a:r>
              <a:rPr lang="en-SG" sz="2000" dirty="0"/>
              <a:t>Reference the slides and video and incorporate content into lesson plan(s).</a:t>
            </a:r>
          </a:p>
          <a:p>
            <a:pPr marL="342891" indent="-342891">
              <a:buFont typeface="Wingdings" panose="05000000000000000000" pitchFamily="2" charset="2"/>
              <a:buChar char="v"/>
            </a:pPr>
            <a:endParaRPr lang="en-SG" sz="2000" dirty="0"/>
          </a:p>
          <a:p>
            <a:pPr marL="342891" indent="-342891">
              <a:buFont typeface="Wingdings" panose="05000000000000000000" pitchFamily="2" charset="2"/>
              <a:buChar char="v"/>
            </a:pPr>
            <a:r>
              <a:rPr lang="en-SG" sz="2000" dirty="0"/>
              <a:t>Download the D.I.Y craft templates and complete the activity with children during class activity time OR distribute the templates to the children to bring home for bonding time with their family. </a:t>
            </a:r>
          </a:p>
          <a:p>
            <a:pPr marL="342891" indent="-342891">
              <a:buFont typeface="Wingdings" panose="05000000000000000000" pitchFamily="2" charset="2"/>
              <a:buChar char="v"/>
            </a:pPr>
            <a:endParaRPr lang="en-SG" sz="2000" dirty="0"/>
          </a:p>
          <a:p>
            <a:pPr marL="342891" indent="-342891">
              <a:buFont typeface="Wingdings" panose="05000000000000000000" pitchFamily="2" charset="2"/>
              <a:buChar char="v"/>
            </a:pPr>
            <a:r>
              <a:rPr lang="en-SG" sz="2000" dirty="0"/>
              <a:t>Play the virtual craft workshop video tutorial and complete the activity with children in class.</a:t>
            </a:r>
          </a:p>
          <a:p>
            <a:pPr marL="342891" indent="-342891">
              <a:buFont typeface="Wingdings" panose="05000000000000000000" pitchFamily="2" charset="2"/>
              <a:buChar char="v"/>
            </a:pPr>
            <a:endParaRPr lang="en-SG" sz="2000" dirty="0"/>
          </a:p>
          <a:p>
            <a:pPr marL="342891" indent="-342891">
              <a:buFont typeface="Wingdings" panose="05000000000000000000" pitchFamily="2" charset="2"/>
              <a:buChar char="v"/>
            </a:pPr>
            <a:r>
              <a:rPr lang="en-US" sz="2000" dirty="0"/>
              <a:t>Take photos of lessons related to the Singapore Food Story and Food Safety conducted in class as well as the completed craft materials, and share them with Singapore Food Agency (</a:t>
            </a:r>
            <a:r>
              <a:rPr lang="en-GB" sz="2000" dirty="0"/>
              <a:t>via email to </a:t>
            </a:r>
            <a:r>
              <a:rPr lang="en-GB" sz="2000" dirty="0">
                <a:hlinkClick r:id="rId3"/>
              </a:rPr>
              <a:t>augustine_pang@sfa.gov.sg</a:t>
            </a:r>
            <a:r>
              <a:rPr lang="en-GB" sz="2000" dirty="0"/>
              <a:t>) </a:t>
            </a:r>
          </a:p>
          <a:p>
            <a:pPr marL="342891" indent="-342891">
              <a:buFont typeface="Wingdings" panose="05000000000000000000" pitchFamily="2" charset="2"/>
              <a:buChar char="v"/>
            </a:pPr>
            <a:endParaRPr lang="en-GB" sz="2000" dirty="0"/>
          </a:p>
          <a:p>
            <a:pPr marL="342891" indent="-342891">
              <a:buFont typeface="Wingdings" panose="05000000000000000000" pitchFamily="2" charset="2"/>
              <a:buChar char="v"/>
            </a:pPr>
            <a:r>
              <a:rPr lang="en-GB" sz="2000" dirty="0"/>
              <a:t>Update SFA on the outcomes of the activities conducted.</a:t>
            </a:r>
          </a:p>
          <a:p>
            <a:endParaRPr lang="en-US" sz="2000" dirty="0"/>
          </a:p>
          <a:p>
            <a:pPr marL="342891" indent="-342891">
              <a:buFont typeface="Wingdings" panose="05000000000000000000" pitchFamily="2" charset="2"/>
              <a:buChar char="v"/>
            </a:pPr>
            <a:r>
              <a:rPr lang="en-US" sz="2000" dirty="0"/>
              <a:t>Post your efforts on food security and food safety on your website/Facebook/Instagram and include hashtags </a:t>
            </a:r>
            <a:r>
              <a:rPr lang="en-US" sz="2000" b="1" dirty="0"/>
              <a:t>#ChooseSGFreshProduce  #EatLocallyGrown  #FoodSafety</a:t>
            </a:r>
          </a:p>
          <a:p>
            <a:pPr marL="342891" indent="-342891">
              <a:buFont typeface="Wingdings" panose="05000000000000000000" pitchFamily="2" charset="2"/>
              <a:buChar char="v"/>
            </a:pPr>
            <a:endParaRPr lang="en-SG" sz="2000" dirty="0"/>
          </a:p>
          <a:p>
            <a:endParaRPr lang="en-SG" sz="2000" dirty="0"/>
          </a:p>
          <a:p>
            <a:pPr marL="342891" indent="-342891">
              <a:buFont typeface="Wingdings" panose="05000000000000000000" pitchFamily="2" charset="2"/>
              <a:buChar char="v"/>
            </a:pPr>
            <a:endParaRPr lang="en-SG" sz="2000" dirty="0"/>
          </a:p>
          <a:p>
            <a:pPr marL="342891" indent="-342891">
              <a:buFont typeface="Wingdings" panose="05000000000000000000" pitchFamily="2" charset="2"/>
              <a:buChar char="v"/>
            </a:pPr>
            <a:endParaRPr lang="en-SG" sz="2000" dirty="0"/>
          </a:p>
        </p:txBody>
      </p:sp>
      <p:sp>
        <p:nvSpPr>
          <p:cNvPr id="2" name="Rectangle 1">
            <a:extLst>
              <a:ext uri="{FF2B5EF4-FFF2-40B4-BE49-F238E27FC236}">
                <a16:creationId xmlns:a16="http://schemas.microsoft.com/office/drawing/2014/main" id="{210E0070-BCE5-4454-AEC5-41FFC3840391}"/>
              </a:ext>
            </a:extLst>
          </p:cNvPr>
          <p:cNvSpPr/>
          <p:nvPr/>
        </p:nvSpPr>
        <p:spPr>
          <a:xfrm>
            <a:off x="728729" y="982656"/>
            <a:ext cx="4822602" cy="461665"/>
          </a:xfrm>
          <a:prstGeom prst="rect">
            <a:avLst/>
          </a:prstGeom>
        </p:spPr>
        <p:txBody>
          <a:bodyPr wrap="none">
            <a:spAutoFit/>
          </a:bodyPr>
          <a:lstStyle/>
          <a:p>
            <a:r>
              <a:rPr lang="en-SG" sz="2400" b="1" dirty="0"/>
              <a:t>We encourage centres/educators to:</a:t>
            </a:r>
          </a:p>
        </p:txBody>
      </p:sp>
    </p:spTree>
    <p:extLst>
      <p:ext uri="{BB962C8B-B14F-4D97-AF65-F5344CB8AC3E}">
        <p14:creationId xmlns:p14="http://schemas.microsoft.com/office/powerpoint/2010/main" val="15406478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7C931D3-19A2-40F0-B820-7C9F11B4415F}"/>
              </a:ext>
            </a:extLst>
          </p:cNvPr>
          <p:cNvPicPr>
            <a:picLocks noChangeAspect="1"/>
          </p:cNvPicPr>
          <p:nvPr/>
        </p:nvPicPr>
        <p:blipFill>
          <a:blip r:embed="rId3">
            <a:alphaModFix amt="40000"/>
            <a:extLst>
              <a:ext uri="{28A0092B-C50C-407E-A947-70E740481C1C}">
                <a14:useLocalDpi xmlns:a14="http://schemas.microsoft.com/office/drawing/2010/main" val="0"/>
              </a:ext>
            </a:extLst>
          </a:blip>
          <a:stretch>
            <a:fillRect/>
          </a:stretch>
        </p:blipFill>
        <p:spPr>
          <a:xfrm>
            <a:off x="358814" y="0"/>
            <a:ext cx="11493661" cy="6858000"/>
          </a:xfrm>
          <a:prstGeom prst="rect">
            <a:avLst/>
          </a:prstGeom>
          <a:effectLst>
            <a:outerShdw blurRad="1270000" dist="50800" dir="5400000" algn="ctr" rotWithShape="0">
              <a:srgbClr val="000000">
                <a:alpha val="8000"/>
              </a:srgbClr>
            </a:outerShdw>
          </a:effectLst>
        </p:spPr>
      </p:pic>
      <p:sp>
        <p:nvSpPr>
          <p:cNvPr id="8" name="Rectangle 7">
            <a:extLst>
              <a:ext uri="{FF2B5EF4-FFF2-40B4-BE49-F238E27FC236}">
                <a16:creationId xmlns:a16="http://schemas.microsoft.com/office/drawing/2014/main" id="{50C47E4A-A571-4043-8435-0BE68265C696}"/>
              </a:ext>
            </a:extLst>
          </p:cNvPr>
          <p:cNvSpPr/>
          <p:nvPr/>
        </p:nvSpPr>
        <p:spPr>
          <a:xfrm>
            <a:off x="-150829" y="5473005"/>
            <a:ext cx="11208470" cy="1261884"/>
          </a:xfrm>
          <a:prstGeom prst="rect">
            <a:avLst/>
          </a:prstGeom>
        </p:spPr>
        <p:txBody>
          <a:bodyPr wrap="square">
            <a:spAutoFit/>
          </a:bodyPr>
          <a:lstStyle/>
          <a:p>
            <a:pPr algn="ctr"/>
            <a:endParaRPr lang="en-SG" sz="2800" b="1" dirty="0"/>
          </a:p>
          <a:p>
            <a:pPr algn="ctr"/>
            <a:r>
              <a:rPr lang="en-SG" sz="2400" dirty="0"/>
              <a:t>For more information, pls visit our website at </a:t>
            </a:r>
            <a:r>
              <a:rPr lang="en-SG" sz="2400" dirty="0">
                <a:hlinkClick r:id="rId4"/>
              </a:rPr>
              <a:t>www.sfa.gov.sg</a:t>
            </a:r>
            <a:br>
              <a:rPr lang="en-SG" sz="2400" dirty="0"/>
            </a:br>
            <a:r>
              <a:rPr lang="en-SG" sz="2400" dirty="0"/>
              <a:t>For queries, pls contact Augustine Pang at </a:t>
            </a:r>
            <a:r>
              <a:rPr lang="en-SG" sz="2400" dirty="0">
                <a:hlinkClick r:id="rId5"/>
              </a:rPr>
              <a:t>augustine_pang@sfa.gov.sg</a:t>
            </a:r>
            <a:r>
              <a:rPr lang="en-SG" sz="2400" dirty="0"/>
              <a:t> </a:t>
            </a:r>
            <a:endParaRPr lang="en-SG" dirty="0"/>
          </a:p>
        </p:txBody>
      </p:sp>
    </p:spTree>
    <p:extLst>
      <p:ext uri="{BB962C8B-B14F-4D97-AF65-F5344CB8AC3E}">
        <p14:creationId xmlns:p14="http://schemas.microsoft.com/office/powerpoint/2010/main" val="386451226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36213</TotalTime>
  <Words>583</Words>
  <Application>Microsoft Office PowerPoint</Application>
  <PresentationFormat>Widescreen</PresentationFormat>
  <Paragraphs>65</Paragraphs>
  <Slides>7</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Calibri </vt:lpstr>
      <vt:lpstr>Arial</vt:lpstr>
      <vt:lpstr>Bradley Hand ITC</vt:lpstr>
      <vt:lpstr>Calibri</vt:lpstr>
      <vt:lpstr>Calibri Light</vt:lpstr>
      <vt:lpstr>Cooper Black</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Joanna YEO (SFA)</dc:creator>
  <cp:lastModifiedBy>Augustine PANG (SFA)</cp:lastModifiedBy>
  <cp:revision>306</cp:revision>
  <dcterms:created xsi:type="dcterms:W3CDTF">2020-08-07T07:52:57Z</dcterms:created>
  <dcterms:modified xsi:type="dcterms:W3CDTF">2026-02-13T00:57:41Z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aaa7e78-45b1-4890-b8a3-003d1d728a3e_Enabled">
    <vt:lpwstr>true</vt:lpwstr>
  </property>
  <property fmtid="{D5CDD505-2E9C-101B-9397-08002B2CF9AE}" pid="3" name="MSIP_Label_4aaa7e78-45b1-4890-b8a3-003d1d728a3e_SetDate">
    <vt:lpwstr>2023-02-15T03:19:50Z</vt:lpwstr>
  </property>
  <property fmtid="{D5CDD505-2E9C-101B-9397-08002B2CF9AE}" pid="4" name="MSIP_Label_4aaa7e78-45b1-4890-b8a3-003d1d728a3e_Method">
    <vt:lpwstr>Privileged</vt:lpwstr>
  </property>
  <property fmtid="{D5CDD505-2E9C-101B-9397-08002B2CF9AE}" pid="5" name="MSIP_Label_4aaa7e78-45b1-4890-b8a3-003d1d728a3e_Name">
    <vt:lpwstr>Non Sensitive</vt:lpwstr>
  </property>
  <property fmtid="{D5CDD505-2E9C-101B-9397-08002B2CF9AE}" pid="6" name="MSIP_Label_4aaa7e78-45b1-4890-b8a3-003d1d728a3e_SiteId">
    <vt:lpwstr>0b11c524-9a1c-4e1b-84cb-6336aefc2243</vt:lpwstr>
  </property>
  <property fmtid="{D5CDD505-2E9C-101B-9397-08002B2CF9AE}" pid="7" name="MSIP_Label_4aaa7e78-45b1-4890-b8a3-003d1d728a3e_ActionId">
    <vt:lpwstr>87379fd4-9cfc-4866-a559-af91579bcf96</vt:lpwstr>
  </property>
  <property fmtid="{D5CDD505-2E9C-101B-9397-08002B2CF9AE}" pid="8" name="MSIP_Label_4aaa7e78-45b1-4890-b8a3-003d1d728a3e_ContentBits">
    <vt:lpwstr>0</vt:lpwstr>
  </property>
</Properties>
</file>